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9" r:id="rId4"/>
    <p:sldId id="261" r:id="rId5"/>
    <p:sldId id="274" r:id="rId6"/>
    <p:sldId id="270" r:id="rId7"/>
    <p:sldId id="279" r:id="rId8"/>
    <p:sldId id="271" r:id="rId9"/>
    <p:sldId id="276" r:id="rId10"/>
    <p:sldId id="278" r:id="rId11"/>
    <p:sldId id="258" r:id="rId12"/>
    <p:sldId id="273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197-7FDA-4B98-ACE2-760C8C29419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BE17BED-F898-4C13-B41D-CC4F88471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197-7FDA-4B98-ACE2-760C8C29419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7BED-F898-4C13-B41D-CC4F88471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197-7FDA-4B98-ACE2-760C8C29419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7BED-F898-4C13-B41D-CC4F88471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197-7FDA-4B98-ACE2-760C8C29419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7BED-F898-4C13-B41D-CC4F88471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197-7FDA-4B98-ACE2-760C8C29419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E17BED-F898-4C13-B41D-CC4F88471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197-7FDA-4B98-ACE2-760C8C29419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7BED-F898-4C13-B41D-CC4F88471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197-7FDA-4B98-ACE2-760C8C29419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7BED-F898-4C13-B41D-CC4F88471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197-7FDA-4B98-ACE2-760C8C29419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7BED-F898-4C13-B41D-CC4F88471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197-7FDA-4B98-ACE2-760C8C29419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7BED-F898-4C13-B41D-CC4F88471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197-7FDA-4B98-ACE2-760C8C29419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7BED-F898-4C13-B41D-CC4F88471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197-7FDA-4B98-ACE2-760C8C29419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E17BED-F898-4C13-B41D-CC4F88471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992197-7FDA-4B98-ACE2-760C8C29419F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BE17BED-F898-4C13-B41D-CC4F88471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CAcQjRw&amp;url=http://oasth.gr/&amp;ei=p77bVLK0N4KrPfvrgbgN&amp;bvm=bv.85761416,d.ZWU&amp;psig=AFQjCNGaYQVl8bT7-gw4gBzHmgPXLyk-tQ&amp;ust=142377371239588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05930"/>
            <a:ext cx="8686800" cy="1470025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Verdana"/>
                <a:cs typeface="Verdana"/>
              </a:rPr>
              <a:t>Πανελλήνια ενημερωτική εκστρατεία για τις Ρευματικές </a:t>
            </a:r>
            <a:r>
              <a:rPr lang="el-GR" sz="2800" b="1" dirty="0">
                <a:latin typeface="Verdana"/>
                <a:cs typeface="Verdana"/>
              </a:rPr>
              <a:t>Π</a:t>
            </a:r>
            <a:r>
              <a:rPr lang="el-GR" sz="2800" b="1" dirty="0" smtClean="0">
                <a:latin typeface="Verdana"/>
                <a:cs typeface="Verdana"/>
              </a:rPr>
              <a:t>αθήσεις και το ρόλο του Ρευματολόγου</a:t>
            </a:r>
            <a:endParaRPr lang="en-US" sz="2800" b="1" dirty="0">
              <a:latin typeface="Verdana"/>
              <a:cs typeface="Verdana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181600"/>
            <a:ext cx="2009775" cy="1238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23622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1295400" y="3429000"/>
            <a:ext cx="6400800" cy="1828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chemeClr val="tx1"/>
                </a:solidFill>
                <a:latin typeface="Verdana"/>
                <a:cs typeface="Verdana"/>
              </a:rPr>
              <a:t>Ελληνική Ρευματολογική εταιρία &amp; </a:t>
            </a:r>
          </a:p>
          <a:p>
            <a:r>
              <a:rPr lang="el-GR" dirty="0" smtClean="0">
                <a:solidFill>
                  <a:schemeClr val="tx1"/>
                </a:solidFill>
                <a:latin typeface="Verdana"/>
                <a:cs typeface="Verdana"/>
              </a:rPr>
              <a:t>Επαγγελματική Ένωση Ρευματολόγων Ελλάδος</a:t>
            </a:r>
          </a:p>
          <a:p>
            <a:endParaRPr lang="el-GR" dirty="0" smtClean="0">
              <a:latin typeface="Verdana"/>
              <a:cs typeface="Verdana"/>
            </a:endParaRPr>
          </a:p>
          <a:p>
            <a:r>
              <a:rPr lang="el-GR" sz="3300" b="1" dirty="0" smtClean="0">
                <a:latin typeface="Verdana"/>
                <a:cs typeface="Verdana"/>
              </a:rPr>
              <a:t>Πλάνο ενεργειών </a:t>
            </a:r>
          </a:p>
          <a:p>
            <a:r>
              <a:rPr lang="el-GR" sz="5100" b="1" dirty="0" smtClean="0">
                <a:latin typeface="Verdana"/>
                <a:cs typeface="Verdana"/>
              </a:rPr>
              <a:t>2015</a:t>
            </a:r>
            <a:endParaRPr lang="en-US" sz="5100" b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3276600" cy="655638"/>
          </a:xfrm>
        </p:spPr>
        <p:txBody>
          <a:bodyPr bIns="91440" anchor="b" anchorCtr="0">
            <a:normAutofit/>
          </a:bodyPr>
          <a:lstStyle/>
          <a:p>
            <a:r>
              <a:rPr lang="el-GR" sz="3200" b="1" dirty="0" smtClean="0">
                <a:solidFill>
                  <a:srgbClr val="FF6600"/>
                </a:solidFill>
                <a:latin typeface="Verdana"/>
                <a:cs typeface="Verdana"/>
              </a:rPr>
              <a:t>Διαφήμιση</a:t>
            </a:r>
            <a:r>
              <a:rPr lang="en-US" sz="3200" b="1" dirty="0" smtClean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lang="el-GR" sz="3200" b="1" dirty="0" smtClean="0">
                <a:solidFill>
                  <a:srgbClr val="FF6600"/>
                </a:solidFill>
                <a:latin typeface="Verdana"/>
                <a:cs typeface="Verdana"/>
              </a:rPr>
              <a:t>…</a:t>
            </a:r>
            <a:endParaRPr lang="en-US" sz="3200" b="1" dirty="0">
              <a:solidFill>
                <a:srgbClr val="FF6600"/>
              </a:solidFill>
              <a:latin typeface="Verdana"/>
              <a:cs typeface="Verdana"/>
            </a:endParaRPr>
          </a:p>
        </p:txBody>
      </p:sp>
      <p:sp>
        <p:nvSpPr>
          <p:cNvPr id="24578" name="AutoShape 2" descr="Αποτέλεσμα εικόνας για Αττικο μετρό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Αποτέλεσμα εικόνας για Αττικο μετρό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Αποτέλεσμα εικόνας για Αττικο μετρ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3511296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8" name="AutoShape 12" descr="Αποτέλεσμα εικόνας για Αττικο μετρό διαφημιση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AutoShape 14" descr="Αποτέλεσμα εικόνας για Αττικο μετρό διαφημιση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AutoShape 16" descr="Αποτέλεσμα εικόνας για Αττικο μετρό διαφημιση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AutoShape 18" descr="Αποτέλεσμα εικόνας για Αττικο μετρό διαφημιση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AutoShape 20" descr="Αποτέλεσμα εικόνας για Αττικο μετρό διαφημιση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" name="AutoShape 2" descr="Αποτέλεσμα εικόνας για Αττικο μετρό διαφημιση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Αποτέλεσμα εικόνας για Αττικο μετρό διαφημιση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Αποτέλεσμα εικόνας για Συγκοινωνίες στην Θεσσαλονικη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Αποτέλεσμα εικόνας για Συγκοινωνίες στην Θεσσαλονικη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AutoShape 14" descr="data:image/jpeg;base64,/9j/4AAQSkZJRgABAQAAAQABAAD/2wCEAAkGBxQSEhUUExQVFhUWGRcaGBgYFxoYGBYXGRcYGBcUHR0ZHyggGBolHBgaITEhJSkrLi4uHB8zODMsNygtLiwBCgoKDg0OGxAQGzQmHyQsLDctLC0sNCwsLC0sLCwvLzQsLCwsLCwsLCwsLCwsLCwsLCwsLCwsLCwsLCwsLCwsLP/AABEIAIkBbwMBIgACEQEDEQH/xAAcAAABBQEBAQAAAAAAAAAAAAAFAQIDBAYHAAj/xABHEAACAQIEAwQHBQUGBQMFAAABAhEAAwQSITEFQVEGImFxEzKBkaGxwQdCUnLRIzOy4fAUFWKCksIkRFOD8Rai0ggXNEOz/8QAGgEAAwEBAQEAAAAAAAAAAAAAAAECAwQFBv/EADIRAAIBAgQDBgYBBQEAAAAAAAABAgMRBBIhMRNBUQUUYXGh8CIyQoGRwbEjUtHh8TP/2gAMAwEAAhEDEQA/ANYNvf8AJRTrmx/zfMCvOsTHj/EopH333/8AlWQz1w/76bO3n8gKVlnpz+LUhQ/xfSgBwO3+WlB1HmflTVB006fSkB2P5uVAEi7DypV+hqLNp/lHy/nTwdT5UAOB9X+udKjae2mE+rTTdCgSQPPSiwrkpNR3sQFIBnWfLTWoH4laB9cVDh8Yt+VgAA6Sw1E793aRrV5JdCeJHqQlna5mV9ie6eUxppvUnEWtwAySdSNpnz66mrF3s+8hrbogAJJY6ctZ5VDe7L37iAi5bcx3WzGN5kQOoqXGXJDVSHUAYxxcJBBE6wYzEAHNHMGYqIYXbKpBggamYAkgjfX58qO3uymLLZgbbEkTLAaD7o7vmd6gv9m8Tb7zIRl5hwwI25GfaesyOU5XfVF5420YItYcejkAzqxAMAbydvLbw66OtC4jgKwLLyOgObUgmIJjLp40RXB3raMDZu96Qe7JAGxEeH0qmcOY7+YQZbMCJ9+3y051L05DTvzLJ4qf/wBluCfWAJ6d3yGlEsDiluancSQTpA5ihGFAukq4KsNCzagmNwDpOnPpzNRWsM9sKQ+vQT465W225a677VUasou72JlTjJWNTl5ihj8ZRbz2mDDIASdwZEgADWaTC8SuIoNxcynUMgkR5bj40I7QeiZ7d60e+zqLneJkKugKzAO3IGumVX4bowjS+KzNRhMQLiB1mD1EH3VOBVfh2BFm2ttSzBebEFj5kATVwCtE3bUza10IMRun5x/C1Pwfqn89z/8Ao1NxO9v8/wDtam4BwUkbFrh99xtajmaci3STUZemlqYiTNTS1RlqazRvpSAkLUk1XOKQfeHvn5VQ4lxZVU5W73gDp76TaQ0mwvNLQe1x1MoLSD4wPrt41Z/vAn1VB8iW+Qj41OZFZWEKSqRxNzWF9/dn4mn2MerHLqrfhbQ/z8xQpJhZos1BZ+9+Y/QfSpS1QWW0P5m/iIpgTZqQmmZqSaAHzSE0wtSE0wHFqaWppNMJoAcWphakJppNABW4Pn/vprDUez+I0C7QceTAlP7TadBcLZSpVpysC3qtpoRQ5PtAwJyzcuDrKuY1J+7PWsLGprh9B/FSnY+R/iArNYftngm/5mICzKMAPaU0pX7a4M91cSrHL5D1tszZV+NFmI0ly4FBY7LqfID+VZK99oGHHqK7xOyxM/mgGrmM42Ltq4ENsggjS5bJ1kaBHYmuQcMxwVwdeWnkRpVRS5ktu9kdDxHb+593DkTp3iBt76oYntdjSe7bRd95JGUSdooFxTF9waOdd23lszEHx2n+dPtY5mnwE93rK6a0Zrq6RbppStJsvYrjWNb1r6rvMDpE8jyYVSL3bvr4i5uQYJA0ZRyI/FO1LeYSe/ABiSRMZADAGm4HuqpdvWhJLyTnnUnUkQRPgKniS5FqjDnb8lTi1praSWZiSdGJOkkA69YmjH2bY+L7rtKg6c4MT8azN45hLMJjTy6UQ7GvlxS+KsPhP0rWF76nPVs4uyPpDhFhMRbNu4MyOpBG3Q6EbbUZs8OFm2EtzlXaSSd53Op1rP8AYq7MflNSr9pHDCf/AMyz7SV/iAqp6SMqSUqepe4kGS0zL00I5EmJ15iZ16VnLFwgQzOQ4cOrB4KQokBxIkOTLGTA1gxRhu2vDrilTi8OVYEH9so0O/PehNrE4dri/wDGYd7akHu3bYJAVVywNpVFB1I3hV0ytSbJcIxNDgnLWrbndkRj5soP1qVWioOC460cNZTOsrbRdCDqFAqd06Gaal1M5xSd4slazYufvLVtvzIrfMVDd4Bg319DbB3kDLr10pmavZqTpplRxEkD8VwDD22BBIgfjaIMiI1nb5UCx3ZzDXLgu+khk2y3LQkEg6h8vSjXHbZdcoUsSDAzZJhl5+RNZ63gsQm1oKPCHPzPyo4aBVncOcP7PvAyXgy+Kg/FWgjyqDjXZbGPHoLqLAMiSs9DOU0e7NOFsgNIYFpzDKdXY7QOtGVxKnnU+BvGz3ZgLfZ3Ggj0gVwNRlYfhYc46jlUbYPFW1g4d92One3Yn7vnXQbwDDfahl7HMMQiicpyZtYj96sRzk5fcKnU0ilJ2MHfxd1fWVl/7bfWqDcVbq3thT/Kt+3FDJPo1jX75mVXM2mWImBvzqvi8Yk961MSpWFbM0qCBMeqSfOnp1DhVF9Jg14hJALbn8U0QbCjlE+NaHFYTBFofCpM6EW11OVWEEaz3h7aS/gsKDADg6aBrgGqyInuzsPCRO9Jw8SVKX9rMbjcPioItizqN8zZh46iKCnD41Zz2i07lWU6axop191dSw3BcPcMDEOCJ0zW+QBO6zoCKkHZYNrbxKkfkzeO6uBsRy5ioy2LV2jkNk3JIe2bRic7q4HdBMEgak+fStBgO0CWLarcbMTrmGwB35axtpW2fs1dzFBctMYBgkrodBpB00NYjtH9nWJeHwy2ypksFuDKY2Ke0nTak0x3CGC7TYe6xUNHOWEDTXflVXiPaLBsur54P3VaQdpBgR5zWPxfY/iSaDCuQOasjT4wGodd4ViUP7TDYgAdbTx7wsRSakuQsyex0LD8ftqATdVkI0kgXF815+z3GiuBvq6ZlIIJbUfmNccWQYYEaH1uXvq1w7iFy04NtshjUgzO2h6g01NrcTR1+vUC4H2hF4d8ZGET+Eztry9tCeG8fxV3GNYPoVRC09xsxVWA/HoSDNaqStcmzNlSE1GX5zodR5dfKobWLRyQrBiNwDMVQicmmE00mkigBSaaTXor0UDAX/1AkZMJ1zXf4Urjc12P7f8A1MH+a9/Clccis1saFvCWWdYTUlucclnn51U9Kf6Ao7wdrYRIz+lVnLE5fRlMhiOeaQKAKKYghwLEhMQjsCQuYmAJ9RvKoPR66eNP4V6zHpbuH/2x9akLkfemR0piYoLt+I+wn51ILdyI71MW+0jU1cOJbx+FVFJkybRRbDtzn2mk/svh8avpeJp8eJq8iJzsHjCnoPjT0ssDIMHqJmrLtlq1waybt5FZcynNpJUGFY+sNtppONgzGp+yPE3F4gql2IyOYJMaI3WskmFQTmiczfPyq7xDE3cFfDYc+if0Y1U5yA5YHVhv7PKqODti7bbMoLZ1M7HXNO0bnWs2VG97jzg7XVf69lNHD7J+8nvFVOJ4cWyMuxGok6EHUa+yhzCKksMnhVvqvvFWLeDKQVuMvlcYfI0BsMZFW+FWA91FaYJ11I5GmIJX+I4q3GTFYncbXrnXwalt9sseNBi7/wDrJ/imoO0GCWyUySJnmTsR1odEIW6kj2TrQmLKuhoE+0PiQ/5pyPFbZ+aVatfaXjwCTcQkR61q2fkBWPRJnwE066IB9nzNO7Fkj0Nxa+1zHLyw5/7TD5PRGz9sOKAlrFgxyGcH+I1zALUpMg+X60ZmLhQ6HUrP213BvhE9l5h/sNW7X2x2mIz4Rp01F0HYyN0HOuPFadaGop5mHCjyOz2PtawJnNhsR3hrDWyOh3uDcbnnp0FSW/tH4eZLDFLJBEhSV7qidHaSWEk89K4jFS9fZUmicktGzuR+0HhbxN+6sbfsrmmigHRTqMgq7a7X8Nu6tjkQmJLI4BMKDGYD8NcAyU1xt/XOm2KN4tNPY+kk4/w8/u+IYUyrIZdVhSGIYSdxOX2mpP7zstaVExGHY5iZF5e7IBMR/iX2zOm1fNdswfYflUL+NIvPK97n1Dbw7ME9GbZAWIS6B95iEG3IgDYU9hfTTvkBgujAgyvLXaZP+YdDHy+ijLsJ8td6sWcTcUHK7jQRDMI1G0Gk0Uqr5o+pLaFVUNMxz33MTHhFTPaZRPkffXy9Y43iliMTiB/3n/8AlRVO2fErcxi7wGu9zP8AxE1pmOR0bts+i8ZhJQM0NO8id/Og1zgWFcy+GsN/21B94FcVT7RuKgaYpiDyZLJn3pRThH2h45sRYtvcRluXLaN+zQGGcKSMoGutClyYpUmtYnYx2VwrLKWgpAhSpIgbgETBGsa1xntFxpLb/wDDmHyevEgCf3YnXblsOUV2rDXWWQGO/OOg6V8x43EEOw6M3waPpWc42NadTMiXEcQe5qzMdwJOw57mvWbh3WRHSqyHTUe+no/IfSpsaIO8H4vcs3JD6n1g2oPnOvxrWf8Aq8Lbl7cudgpOU+MsNPLWsNwxBcuBWHPWQdt49u3LetFi+CgEgW3yxG8BWIIWSzDbz1g+xXaBpD7Xa7EK8sqMuvd0EjwI/nRLAds7bA+lQodNpYHr5VjON4RrDlXLHmJJ1B5zEGeoqotwkmNB4mDTuwsje/bPxC3ibGFaw2eGuFgB30BVfWG67HQ9K5JWu9MDGp5fDl7vlWZ4hh/R3GX2jyOo/SlTlfRgMs4pkBA5yPeINQ0tKa0AI8DSRiPCw5/99sfWm4WyW2qz2bfW8ImbLj/UyL9ak4Hs2nTWnFXZE3ZXEt4brPwp9y1G1Xj5VFeWuhJI53Jsq2k1qyLRpbVvc+wVKoM0xXKmKSAKt8BvsL1vLBPeABmPUadtdqgx2wnrS8GxWS6GiWCvAid1KyfATWU3oaQTYR7U8Ru2cQ0i3LWUBAlhlzsABmA8aB4DE5LbnSQVInwPhrzon2gnE37rsVBt2JGUGCFJ6+fwoHasZQHIDDp12zL7iRWPI3tZ2Jse7sEaFIY6QSZPPcAgzTcY5NsiEgFZhpPTpU+IxU27RVIVbm+mWRm7oI36zVPF2cinvTmiRvMEx8vjSuOwuDsFrbGBAYGZ1EDaI1361Nwg/trf5v1qHBYvKhTcNPmCdPdpUnCT+2t/mFMQT7XH92fE/SqCwbLN3M3e09IAfW/6eTX/AFUQ7X+qnmfkKzqfX60LYAxwzCNcs3LmUEKDsQsQCTpkObfaRWqxPYkMO7dABAnNaDH4EaVmeF48pbvLoQwbQbCVYT8vdXUrTjKNRsPlTJucz4nwP+z3rdsuGzZTKplgFiCNSddPjQPFOEe4mUEAuJ593MBXUuKWla4rGCQBHgZNcq4j++u/nu/NqVykHO0XB1w9pXksS+WGiAIJB056VFZ4Y7WFuKgOmYajYdOdF+3hnD2vzj+BqTgPEbYsW1LQQsGfM0AZrH2fRnVAfV5/iGYbHaKisvJyhN/E9RV/tDaykqNRmQr+XI8D2beQFUuF31S+jnRQQTz86YIJ3ODXVUkosCT6w/Wq3D8F6a8lmApaYJJIEKW5HwqTiXGTdMxHQa17gONW3irVy4cqrmkwTEowG2u5FIC3xzs+cKgdir5iV0JBBKsZ18qAXCAYK/Gtd2v45Zv20S0xYi4GPdYaBHH3h4isli2DMSNpPxNCARbinTKef3vb0qQMsHQ7D73iPCobWhpeZ/rpTES4e4oOoMHQ6AkTpInmN9xVjG4pGzQgALaQAsCCI8Ad+etUwNqRwdqdhXCVrFWwglRMbkH5gxUnCcUrYvCwsZbtkT1i4utB2FWuEsVv2iBJW7aIHWHUgVKhZ3HJ6H0JxHtJYs3fRsWLSMxUAhNt9Z9gmsD2T4FwzG4t7b5iTnICtdBZgcxM7ABQx90Ub/ulkRmuG3nbM7ZgCwlZgSQSdeWxrP8A2bcFxSY+1faxdW1lvd82mVIa0+VsxGxMeda4iMdLPb1OfA1ZqMrxXxW5aoBdrOBLhr923bzZBcKLIJaIJUluo0B08ar8P4Eht5nJljpB+7Me2Rr7q6/jMDh8XfwXpUsZPRvfxDSFDkqqW7ZJhmBLM2vJddDB5528wKnipTDhRay2guT92Dk1Ay6b1zxZ1tFrsbwfDJjLdxmyralycxiVUwSenhzra8S7UcNVWa5DXDplykkkbezlJ5SK5L/Zrt5CR6V4t7hWYyFEISOfKKoXsFcRodHU798EEgzrDa02rvyEtEaztvxbD49V9BbNprYaJgBszIeRidGH/msquEbLoZaeftk0tqxmB1DHT7wEHXrvuPj0qa/hWW5bSfWWd9BILf150rMd0Gu2HZ5uH2xeVle1cf0aiTm1XMC3sVvhvNYC/eLmT0j3V1z7VnF2xaspJh1YTzhLgPiNxv8ASuX/ANzXv+mfeP1pxsIf2a4K2NxNvDIyo1zNDNOUZUZzMAnZTUHF+Hth792wxBa07ISNiVMSJ5VrPsz4bdt8TwzssKC8mRpNq4OvjUPbzgl1uI4plUZTdJGo5gGpz/1MvK37Kt8NwT2btaX2G4RPjftCvYDGBBqNCSfEbVd4Nw25aS+XgSqAazr6VD9KEDDF7hVd+8fca0UrMhxT3C/94p+Ex101qO7xBI2I91VLPDnYAjX27RuNtwdKjxuDZFlhpMb86riPqRwol9cekLvrJ2HlUwxls8jQNZLKsawAB1kyD8asYmwymCNY8Kedi4cQhdxCMwG0NJJ2gHfpVHgRUXQbjBAcwLHUCQdYHKYpmPAzaAQQpjzUGqeb2VL1LirbG64Rw1MTjGsW7ysLmFdc4EhSS3IHl586yfFQ1u5cslp9EWtyBAJU5S0cpIrSfZUY4gPyXPkaDdqSgxuJ7hJ9PcnU75z41VvhMs7dZp9P2AQIqR2LHvGTUpdfwe2aS3cBYDKNTH86k2HpaX0c65swG+mtTcJ/fW/zD51H6WAdBIbaJGn3quYJbt65kw1s3G/wINPEnZR4mpSLm1ZPbQvdr/UT8x+RoIjL6Mg+sC0e+txhuwHELg/aXbVueRZnYf6Rl+Jq2v2X3JObE2pJJ/ck+6WFaqlLocjxVFfUc4S6R7fGn4y5m3AgbDpvXTbf2Wr97Fe6xbHzJqx/9rMOfWxF8+Qtr8Mpq1Sl0M3jKPX0OTI5WIioisnzn612ZPswwQ3a+3ncA+Sirdj7PcAhB9E5I63XPyIFHBkT3+kupxnFR6MabxU+F4pcCKihAFG7DX46V2ex2G4eu2FQ/mZ2/iY1aXsvgR/ymH9ttT8xRwJAu0KaezOBYvFFyS2WfCBtpyqAkdR/Rr6Qt8Kw9sSLFhABytoPdpUOIx9u2pbLlVdTCDMYBkADw+MUcF9Q78r/AC7+J8/WbDNEI5/KpPyFXF4PeMZbGIPlZf8ASuz43tDdtvAskocpVsrbGJBiQCJ11rTW7U2w5OhjT2x19tCgvaCeJmntyvufPlnsnjGOmFvxruhHLxirCdh8eTphXjxa2Pm9fQv9kGmp1MdI0MU17KCesTqY5bcqWWI3XqdEcGT7O8exn0SL+a6n0JqcfZnjTubAnTW4x+SV3G4bQjblImfPnUd29ZjTfyNPL4Mnjy6o47a+ynFEd69YHkbjf7RVkfZJc+9ikB8LTH5uK3faHtBbwdo3Hlj91F9Zz0A6dTWb4P8AaR/amK+gyv09JMiYkd3ymq4azZTPvFXI58vIoWvslX7+LY/lsgfNzVyx9mViyy3TfvMUKuBFsSVIYcuorYcHxBZ7mchhoUEQVkLKzAnU86uW7ivmDnQjr8PKuCWIzQlOmtEufid7pTp1I06stX06bsF468GYR0mMivuo01rXBittAqlVVVBJKgBQsdZ6Vir9sHUgg5dAAdToI0HSfhWFxfGSHcHYMwiehI2NY0MS8QvE6J4ZUdtgh28xea49qw5OUW0FwPMhRJ7wOurEew1kuEJeS/bdrjFVYEyWIidd9NN6L/31/hPv/lSf32PwfH+VdORk5+QZwPHQuFNgtcRheLhk+8uXLGhB3oJ2txz4m9ae3bdwli3aJcxmZc8vEk65udKeN/4B7/5UxuPH8K/GmoNO48+lgVi7VwkEWWTuKumoJG7SOtUcZbvrJKMAwEQCQNQY8I1FHzx49F9x/Wm/3+YnKsCJ1POY5+FPK73B1G45fegWtKzkM42Ed7WYJIO/SnMddV0jcKCPgZ+FGeG2rdxyBqBE66z0MUy7ds3brWFRlYJnRpMOoIDRruNPfXDxmnY34aaPdnioxNkiPXX46fWrPaTAscVeIUnUHQf4RQq+oQSFZojRdT5irdzF3ThGNouLuZD39XIziZzciBHlROclLMvIlQTVgHxdstoiJzFdPIg1jbb+hfOdyCOh1PIEa1uO2VshWyH77BTGm86HnpWGw+GIYs4LHrp+tehQhxYqS5nFVq8OTT5FizxZwWITRjOumsQeWnjUXEeIm6mQqF1mR7f1qzn8G9xPypfSD/yCPnXT3VdTn72/7QWzzdDgxGWBvAUBR57VPjMWX10Bb4cqui8vVfgarYpROYKpHMQI8DERUyw9le5cMVd2asUcvd8evh+tV4rQYdUYeovsEfKiuC4VYfe2P9TD61UcLKWzRjV7QhT+aL9P8kf2XaY9fyP/AAmgPahP+Lvzv6QnXxAP1roXDOF2rLi5aXI4nvAkmCCCIYkaz0oBxPCobzMVBbuySJJ7q661pLCTSSZzUu06U6jmk9l/L8TF2rBb1QW8hRvgnZPEYliLaqoWJLtAE7bAmd6KgV0b7OeE5rDOe6Gc69QoA+BmplQhTjmmzXvtWo8tKOpmOEfZlbUg4m6bn+C2MieRb1j7MtbvAYS3YQJaRbaDkoAHmep8TRm/gg1xF2UJoRvof1IqhjsK1qJ1B2P0jlRRnTdktGznxcK+spO6XvYbnqpib2VlYrCCZcqYE6ABogCRry29jrbhmAJ6kjmQAdBBGsxzq++BtuCpAKkagouUgeQHnvXB2l2qsJNQSu935f5Nez+z+8wc5OyK1rEBhKkEdQZHvFUeLdocPhv311UP4dSx9gk1S7TY1cDbCWwFLDuAagby8bmPHmRJNcp4jhbV1mdvSlyZLG4CT4wVrqhjY1KcZx5oIdnPiSU3on92dc4Z2rwuIkWr6kjWDKGOsNE+yrR4vZ/6i/GuAX8K1o5lJIGx2I6f+a2nCONC5aBb1xo0cz19tdWHqRqO0tznx2ElRSlT1X8HSMTxi2sGZWDJBkzsABEb761n7nbXPntrb1UgGYAbcaAEmdN59lewdm1csJcuXbdu3LKc75e9JIB5DQT5UK7N8Ce7isSVKj0bkENyIZwf1rmliY5pRW8W/S9v4OyjhLwTfNR9bX/AQPF71xoA1Gu0kADfWsxiMc73jdu3GbLdVlUsY7rp3YOkQdq3+Ew9rCjJexNkXipA11zN6qQdd9Na5zj8MnpHgmVcADYZmeASzcss7xqN4qHWlNPMrWdvfgb06EKb+F7p/r11NzhcJ6ZndmY99ggDsoChSUlRuYiTPso9gcWws21Ln1FBE7mBPx1rGYHFX0JFu0WUnMC2VV1CgRMsdPDrzrTYZjkWRBgTGwPnpXfCKeh4uKnKOt9+j2ChvzzJ95qxgMQgJzjSNNJ1oWbulQvigNSQB4mrdJNWOaOIcZJl3039TQbivG8hypBbmeS/qap8Q4sIK25EzLeZJMe/egN24Bua0jTVryE6jbtEq8YvvcuRnMwS7E7Lpz8TA9oFBUU4fE2nE6NB5EyOceMUZ9ELrXwqljkt7ELChxmbXcSFkUnazCejOGLbslpj/pUkn315VV3rPzPpsNG2GirfSaXgnFyylvTC3kUzbFguRbX72aQB5+VXez3aZbma1dIDHRG2D76HTunzrMcHdQsjDvcYzLG4UtlTygAZh11M148JZmJOVASSFEnKJ0Hsp1KVFwlT2T6WM1OvKcarV2ut/wDn4NrxSw5tuts5WJgMSRlBbVp8Bm22iuXX1YMwJzGTJmZM7zznrW3xLekULcZmAAGpOsCJMaE1U/uq1+H4mvMwWH7vFxfv7nqYirxXcxrA1ET41sX4ZZ/AZ8zUDcJtfhYe2u3OYZTJE+dMJ/qa054Xb/BcHtH0pBwgbrmH5oNPMgsZtLDNtEdTXsQhtpqRqR92TWit8CEyXc+AMD4VabhVoxmQGPxd751i3NvfQ0Vkg7hcHbtEutxQWMnUwT8flXsOlhH9JMMFZRl1EOQW0iB6orLNxV+g/r21G/En6x7q5u5t3zTfov0XxuiNeMVZGyMfM/pSNxUD1UVfEifnWMOPb8Z9n8qjOJJ5sfb+tX3Kn9V35t/8J40jQccuXcSwAYAAerGhM+elAcEpNx7bKFKetudCAdtOoqC6Z2aG5jw+PypcAWtuzzmLbwyzpEROXoK9PDQlTilD5eh5mKdKcnm3LN26FJUqNOlNbJzVhPuqDFuzMWyNr0BbYR92elev4hMqjZtJnTYECJ8/nXXKpJW08zhjRg82vkSZU5H3iKcuDtN6xWqYNR43WzcG5hI9lxfoTVuSSbsQqcm0k2tUFV4Xb5RRTB8MUHT9ar9jbeEKot5rCkBs3poVR0MqQ5baBrRa5hcL6dFsurgkzk9Iq7bDM0keyudYqC3ibVOzqstFU9P9hCxYyqNo6c/dWX4rAusDyCe/0azWwu4VUtWsoAbv5tZJ7xiTz0EVkuNfvm/y/wAIrrjUVWmprQ8tUZYbESpSd9E/f5K+Ewr3Wy20d23hVJMDc6cq6f2T9PdwAthTbZCUllCrlDd7Qd4trBmJM0E7M8Qt4DAtfIBvX2YW1O7Khy69FBJJ66CtV2I40cTh5uOGuqzB9gdWJUxyEGB5V52JqSaulonv4nuYWnGOjerW3h5hlMIBlMElRE5228hpQzjXDgTnlEWO8xWY6HeSf0ohd4igBK94zGk768/ZQPinFQxUPZzDrnIB8tdD5zXmLEZZWi9ToxHDyNVNvfQEpjThr6i40Bj6PYQHZkVDygGfdrR7GYh0RmgPkRmnOwkKOYAifCesVnuNYVb0LcHdi2VYSGhSGR9fvaDw0jajVjiNkQiyEbMGzd3KVVTz0ghtwd58a8rtKm6jjOzbtr5Lx/XM07Mrwp5qTdknp97e7nOO2d/0+OuCciW1UEtsgAXMTHMs0ADckDmKkbspcyFkRShAKF3Ktcn1gQCBbg6AQ3nU1i4j466AC9u/iIZzGgUoY9pdo6ZR0rWYuz6YkTlfunuEgKAYQgbEDkII08q9ehHJSjHokdEndto5TxPCwSCuUjRlO4Mag9dNZ50N4GMtx05RPuIj4NWx7VWZFt2HfZCHO+bKRDeUswE1keHD9u35PqK68O/6iOfFK9GRq+FcXFoZLlpbqFl3OqLmBuZBEFmAA16eJqlh+Jmwzta9MM5lhCwPJg8n2geVViwG9V7vELa7uvvn5V6EqUL5r2PJp1amXKlf8mk4XxbD3XtnFvcYhmGV1hQhtsS0jds4Ub0I4vh7bXmfDvbKnK0m8oacq5pVyG0OblQa7xy3yBb2frVK7xkcrS+3/wAVzVFG/wA3od1LPbWHqdIvcbtuQLKQAAO5JXQb5mOvs6Cpm4u51Ik8ySda5nZxuKf92GH5EPzqyvBsbd9cuAfxvHwB+lbLGQitvfqcVXsqdV6ySXvyRuMVx7KO9cRB5gfOg9/tHhwTN3MYJ0DNPhIESaF4bsUT690eSj6miuG7IWV3zN5mPlUS7Ql9KNKfY1KPzSb9ATf7XJ9y2x/MQNPZNCsVx24xkAAcp1I6dB8K3adnbEfubf8ApBPxqX/07h+dm3/oH0rnliak92d1LBUKfyx/ZjeC8Ty3A9wZhsw27p6RtWixt1uIXDcDG2i91Y36keA2orb4Hh11Fm0D1yL+lXVsAbAR5Vg3fU6UktgfhcMUEST4sxJPvqwFqxkXoKcFHhSGRLb/AKilZakCCm+jH9GiwEDW6b6M1ZCCkNsciaAKvojSCyaslT1+FMYN1HuoAj9GaTJTih3kc+vOK8E6xQMxTGkLEdKKXuEn7p99VLmBddwY8NflWpBUF0/1rSNcNShyOnuprOTQIgtZQ2YifA6g1BdLz3CuXpU7oDuB7qj9EvStFOysZSpXd7/nUuYJCyidGkCB4zsPZRC5hbij1/eCJ3/Sgm3WnDFsBGdo6TWvGelmYd1WuZXJLuNQGHCk+Kg/SpbLI/qrMR6pYb+RofduA7hTTsJjVtk5REx47GRVqteWrVjKWGajonfz0C2RQYZrix4jfp3gaI4DBKxlSD521b5RQLHcVF+c7RmMnSNd5javYDBWSdbwHsFXGpJ8k/uc9WjFLVyX2ubvD2YGUXADqYCKvTXWaB8ZWLpBJOi6mJ2HQCr3BOG2rZzq+YkRuIgweXlVLjp/bHyWutXyaq33PIg494ai7q27VnyK2KxTPlzHRFCqOSqNYA8yT5mj3YLjQw2JGYqtu4IctoBAJUzy109tZd7oG5FNF3oGPkKynTUouJ6NOc4zU0bXjN7EcPuMEcXLV5vSo5ghyfWOh0JzCevdNesdtgRFyzPXK30I+tYa5iwNyq+bD6VA+P6Zmj8Ftj8TpXHVwGHn/wCqV+uz/k6M1aT+BadN/wBG4PaW3+F/h+tCuKcfa4Mo7ia89TMc+W1ZC/xiPuOfzHL8BVC9xVm/Cv5Rr7zrSVPDU3dav31FDAVG7vQ1GFxbK0o8ZWzxEhoG3XcA6dDW+4R2js3UDJAaDAVT3dgAPoY9xiuS4PGDcETzH1FG7HGbsZU9Jr0BnXxGtcktXc9mMcqSC3a3GgkLpIEEAzl5ZT49Y5z0rEKl1nJshyDpKgnbSJA6ia2HCeDOTnuiPwrz8z+lH0wvKpTtsVa+5zm12cxNz1hH52+gk0Rw/Yw/euexVn4kj5VuVsAU8WqMzAy2G7JWF3Dt+ZvooFFcNwi0nq20H+UT7zrRYW6XJSArpa60/IPCpfR07KKYDAvhSinV6mAgpQfGvEU2PGgCSaSo5pGFICQpSZTTQa8KAFimNXmNNAmgD2akMUxhSh/GgB2bxr1IDXi39aUwPMfOms1eJPWknrQBUmlpRSNTAiuYdW3UH2VTu8HQ7Ej4/OiNOFFwsA7vAj91/eI+tD8Twq6v3Z/LrWuqNqd2KxgbyMNwR5iKrPNb/FbVkeIfvG86LgCWmmGrVyoTTAgM00rVio2oAYsjYkeRinh3b7zH2k1awW9arBerScrBZMydjCXz6oufEVaXg187mPNiflWtWnW6niPYMqMtZ7OHm3uEfOiGH4Ag6k+J/SjFzapLWwqbsZWs4Dlyq4nDx0X2gVLTzyoAYuDUch8KnURzNIKRqAJfTNyJ91S28Q3MA1Fa/Slbc+dAFkYv/D8aX+1r0P8AXtqrXl50AW1vqdqlBHWqabVLSAmLjqKQ0y76tRYff+utMCxBpKcd69TAZXgDTzS0AMNMmpTvSc/f9KAGmk8q90pw2/rxoAbXmQUp3pWoAha2OpqJkq01MuUAVwppNelTGmdaYCClilrzU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371600"/>
            <a:ext cx="7620000" cy="2857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>
              <a:spcBef>
                <a:spcPct val="0"/>
              </a:spcBef>
            </a:pPr>
            <a:endParaRPr lang="en-US" sz="3200" b="1">
              <a:solidFill>
                <a:srgbClr val="FF6600"/>
              </a:solidFill>
              <a:latin typeface="Verdana"/>
              <a:ea typeface="+mj-ea"/>
              <a:cs typeface="Verdana"/>
            </a:endParaRPr>
          </a:p>
        </p:txBody>
      </p:sp>
      <p:pic>
        <p:nvPicPr>
          <p:cNvPr id="21" name="Picture 20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5980" y="2404586"/>
            <a:ext cx="4108056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45980" y="1676400"/>
            <a:ext cx="3780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Πλάτη λεωφορείων ΟΑΣΑ</a:t>
            </a:r>
            <a:endParaRPr lang="el-GR" sz="2200" dirty="0">
              <a:solidFill>
                <a:srgbClr val="595959"/>
              </a:solidFill>
              <a:latin typeface="Verdana"/>
              <a:cs typeface="Verdana"/>
            </a:endParaRPr>
          </a:p>
          <a:p>
            <a:endParaRPr lang="el-GR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2309573"/>
            <a:ext cx="419377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Καταχώρηση σε: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2200" dirty="0">
                <a:solidFill>
                  <a:srgbClr val="595959"/>
                </a:solidFill>
                <a:latin typeface="Verdana"/>
                <a:cs typeface="Verdana"/>
              </a:rPr>
              <a:t>θ</a:t>
            </a: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έσεις του ΜΕΤΡΟ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2200" dirty="0">
                <a:solidFill>
                  <a:srgbClr val="595959"/>
                </a:solidFill>
                <a:latin typeface="Verdana"/>
                <a:cs typeface="Verdana"/>
              </a:rPr>
              <a:t>σ</a:t>
            </a: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τάσεις της Θεσσαλονίκης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l-GR" sz="2200" dirty="0">
              <a:solidFill>
                <a:srgbClr val="595959"/>
              </a:solidFill>
              <a:latin typeface="Verdana"/>
              <a:cs typeface="Verdana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04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884238"/>
          </a:xfrm>
        </p:spPr>
        <p:txBody>
          <a:bodyPr bIns="91440" anchor="b" anchorCtr="0">
            <a:normAutofit/>
          </a:bodyPr>
          <a:lstStyle/>
          <a:p>
            <a:r>
              <a:rPr lang="el-GR" sz="3200" b="1" dirty="0">
                <a:solidFill>
                  <a:srgbClr val="FF6600"/>
                </a:solidFill>
                <a:latin typeface="Verdana"/>
                <a:cs typeface="Verdana"/>
              </a:rPr>
              <a:t>Ενέργειες σε 12μηνη βάση…</a:t>
            </a:r>
            <a:endParaRPr lang="en-US" sz="3200" b="1" dirty="0">
              <a:solidFill>
                <a:srgbClr val="FF660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92382"/>
            <a:ext cx="7772400" cy="4572000"/>
          </a:xfrm>
        </p:spPr>
        <p:txBody>
          <a:bodyPr>
            <a:normAutofit/>
          </a:bodyPr>
          <a:lstStyle/>
          <a:p>
            <a:pPr>
              <a:buClr>
                <a:srgbClr val="FF6600"/>
              </a:buClr>
            </a:pP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Συνεργασία με τις Ενώσεις Ασθενών για την προώθηση του «Εθνικού Σχεδίου Δράσης για τις Ρευματικές Παθήσεις»</a:t>
            </a:r>
          </a:p>
          <a:p>
            <a:pPr>
              <a:buClr>
                <a:srgbClr val="FF6600"/>
              </a:buClr>
            </a:pP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Δημιουργία συντακτικής ομάδας για την λειτουργία των </a:t>
            </a:r>
            <a:r>
              <a:rPr lang="en-US" sz="2400" dirty="0" smtClean="0">
                <a:solidFill>
                  <a:srgbClr val="595959"/>
                </a:solidFill>
                <a:latin typeface="Verdana"/>
                <a:cs typeface="Verdana"/>
              </a:rPr>
              <a:t>social media &amp; internet site</a:t>
            </a:r>
            <a:endParaRPr lang="el-GR" sz="2400" dirty="0">
              <a:solidFill>
                <a:srgbClr val="595959"/>
              </a:solidFill>
              <a:latin typeface="Verdana"/>
              <a:cs typeface="Verdana"/>
            </a:endParaRPr>
          </a:p>
          <a:p>
            <a:pPr marL="0" indent="0">
              <a:buClr>
                <a:srgbClr val="FF6600"/>
              </a:buClr>
              <a:buNone/>
            </a:pPr>
            <a:endParaRPr lang="el-GR" sz="8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lvl="2">
              <a:buClr>
                <a:srgbClr val="FF6600"/>
              </a:buClr>
            </a:pPr>
            <a:r>
              <a:rPr lang="el-GR" dirty="0" smtClean="0">
                <a:solidFill>
                  <a:srgbClr val="595959"/>
                </a:solidFill>
                <a:latin typeface="Verdana"/>
                <a:cs typeface="Verdana"/>
              </a:rPr>
              <a:t>Συντακτική ομάδα με την συμμετοχή ιατρών, ασθενών και δημοσιογράφου</a:t>
            </a:r>
          </a:p>
          <a:p>
            <a:pPr lvl="2">
              <a:buClr>
                <a:srgbClr val="FF6600"/>
              </a:buClr>
            </a:pPr>
            <a:r>
              <a:rPr lang="el-GR" dirty="0" smtClean="0">
                <a:solidFill>
                  <a:srgbClr val="595959"/>
                </a:solidFill>
                <a:latin typeface="Verdana"/>
                <a:cs typeface="Verdana"/>
              </a:rPr>
              <a:t>Σε επόμενη φάση μηνιαίο αφιέρωμα ανά πάθηση</a:t>
            </a:r>
          </a:p>
          <a:p>
            <a:pPr marL="320040" lvl="1" indent="0">
              <a:buNone/>
            </a:pPr>
            <a:r>
              <a:rPr lang="el-GR" dirty="0" smtClean="0">
                <a:solidFill>
                  <a:srgbClr val="595959"/>
                </a:solidFill>
                <a:latin typeface="Verdana"/>
                <a:cs typeface="Verdana"/>
              </a:rPr>
              <a:t>	</a:t>
            </a:r>
          </a:p>
          <a:p>
            <a:pPr>
              <a:buNone/>
            </a:pPr>
            <a:endParaRPr lang="en-US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00600"/>
            <a:ext cx="222485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772400" cy="655638"/>
          </a:xfrm>
        </p:spPr>
        <p:txBody>
          <a:bodyPr bIns="91440" anchor="b" anchorCtr="0">
            <a:normAutofit/>
          </a:bodyPr>
          <a:lstStyle/>
          <a:p>
            <a:r>
              <a:rPr lang="el-GR" sz="3200" b="1" dirty="0">
                <a:solidFill>
                  <a:srgbClr val="FF6600"/>
                </a:solidFill>
                <a:latin typeface="Verdana"/>
                <a:cs typeface="Verdana"/>
              </a:rPr>
              <a:t>Ενέργειες σε αναμονή…</a:t>
            </a:r>
            <a:endParaRPr lang="en-US" sz="3200" b="1" dirty="0">
              <a:solidFill>
                <a:srgbClr val="FF660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92382"/>
            <a:ext cx="8458200" cy="4475018"/>
          </a:xfrm>
        </p:spPr>
        <p:txBody>
          <a:bodyPr>
            <a:noAutofit/>
          </a:bodyPr>
          <a:lstStyle/>
          <a:p>
            <a:pPr>
              <a:buClr>
                <a:srgbClr val="FF6600"/>
              </a:buClr>
            </a:pPr>
            <a:r>
              <a:rPr lang="el-GR" sz="2400" dirty="0" err="1" smtClean="0">
                <a:solidFill>
                  <a:srgbClr val="595959"/>
                </a:solidFill>
                <a:latin typeface="Verdana"/>
                <a:cs typeface="Verdana"/>
              </a:rPr>
              <a:t>Εντυποδιανομή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σε κεντρικά σημεία της Αθήνας &amp;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Θεσσαλονίκης, σε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Ιατρεία,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Φαρμακεία, Νοσοκομεία</a:t>
            </a:r>
            <a:endParaRPr lang="el-G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>
              <a:buClr>
                <a:srgbClr val="FF6600"/>
              </a:buClr>
            </a:pP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Ένθετα σε τύπο εθνικής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εμβέλειας</a:t>
            </a:r>
          </a:p>
          <a:p>
            <a:pPr>
              <a:buClr>
                <a:srgbClr val="FF6600"/>
              </a:buClr>
            </a:pP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Παρεμβάσεις σε </a:t>
            </a:r>
            <a:r>
              <a:rPr lang="en-US" sz="2400" dirty="0" smtClean="0">
                <a:solidFill>
                  <a:srgbClr val="595959"/>
                </a:solidFill>
                <a:latin typeface="Verdana"/>
                <a:cs typeface="Verdana"/>
              </a:rPr>
              <a:t>portals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υγείας </a:t>
            </a:r>
            <a:endParaRPr lang="el-G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>
              <a:buClr>
                <a:srgbClr val="FF6600"/>
              </a:buClr>
            </a:pP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Νέο κύμα πανελλαδικής </a:t>
            </a:r>
            <a:r>
              <a:rPr lang="el-GR" sz="2400" dirty="0">
                <a:solidFill>
                  <a:srgbClr val="595959"/>
                </a:solidFill>
                <a:latin typeface="Verdana"/>
                <a:cs typeface="Verdana"/>
              </a:rPr>
              <a:t>έρευνας της </a:t>
            </a:r>
            <a:r>
              <a:rPr lang="en-US" sz="2400" dirty="0">
                <a:solidFill>
                  <a:srgbClr val="595959"/>
                </a:solidFill>
                <a:latin typeface="Verdana"/>
                <a:cs typeface="Verdana"/>
              </a:rPr>
              <a:t>GPO </a:t>
            </a:r>
            <a:r>
              <a:rPr lang="el-GR" sz="2400" dirty="0">
                <a:solidFill>
                  <a:srgbClr val="595959"/>
                </a:solidFill>
                <a:latin typeface="Verdana"/>
                <a:cs typeface="Verdana"/>
              </a:rPr>
              <a:t>για τις ρευματικές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παθήσεις με πιθανή και ποιοτική έρευνα</a:t>
            </a:r>
            <a:endParaRPr lang="el-GR" sz="2400" dirty="0">
              <a:solidFill>
                <a:srgbClr val="595959"/>
              </a:solidFill>
              <a:latin typeface="Verdana"/>
              <a:cs typeface="Verdana"/>
            </a:endParaRPr>
          </a:p>
          <a:p>
            <a:pPr>
              <a:buClr>
                <a:srgbClr val="FF6600"/>
              </a:buClr>
            </a:pP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Εκπόνηση </a:t>
            </a:r>
            <a:r>
              <a:rPr lang="en-US" sz="2400" dirty="0" smtClean="0">
                <a:solidFill>
                  <a:srgbClr val="595959"/>
                </a:solidFill>
                <a:latin typeface="Verdana"/>
                <a:cs typeface="Verdana"/>
              </a:rPr>
              <a:t>Online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ερευνών</a:t>
            </a:r>
          </a:p>
          <a:p>
            <a:pPr>
              <a:buClr>
                <a:srgbClr val="FF6600"/>
              </a:buClr>
            </a:pPr>
            <a:r>
              <a:rPr lang="en-US" sz="2400" dirty="0" smtClean="0">
                <a:solidFill>
                  <a:srgbClr val="595959"/>
                </a:solidFill>
                <a:latin typeface="Verdana"/>
                <a:cs typeface="Verdana"/>
              </a:rPr>
              <a:t>Forum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διαλόγου ιατρών/ασθενών/ειδικών για τα δικαιώματα και τις ανάγκες των ασθενών</a:t>
            </a:r>
            <a:endParaRPr lang="el-G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>
              <a:buClr>
                <a:srgbClr val="FF6600"/>
              </a:buClr>
            </a:pPr>
            <a:endParaRPr lang="el-G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4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940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76400"/>
            <a:ext cx="2009775" cy="1238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2362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Αποτέλεσμα εικόνας για media pl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715000"/>
            <a:ext cx="494393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ΤΕΧΝΙΚΟΣ ΦΑΚΕΛΟΣ-ΠΑΡΟΥΣΙΑΣΗ PCO CONVIN ΑΝΤΙΓΡΑΦΟ-page-001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7880350" cy="4101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884238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FF6600"/>
                </a:solidFill>
                <a:latin typeface="Verdana"/>
                <a:cs typeface="Verdana"/>
              </a:rPr>
              <a:t>Τι έγινε το </a:t>
            </a:r>
            <a:r>
              <a:rPr lang="el-GR" sz="4400" b="1" dirty="0" smtClean="0">
                <a:solidFill>
                  <a:srgbClr val="FF6600"/>
                </a:solidFill>
                <a:latin typeface="Verdana"/>
                <a:cs typeface="Verdana"/>
              </a:rPr>
              <a:t>2014</a:t>
            </a:r>
            <a:r>
              <a:rPr lang="el-GR" sz="3200" b="1" dirty="0" smtClean="0">
                <a:solidFill>
                  <a:srgbClr val="FF6600"/>
                </a:solidFill>
                <a:latin typeface="Verdana"/>
                <a:cs typeface="Verdana"/>
              </a:rPr>
              <a:t>…</a:t>
            </a:r>
            <a:endParaRPr lang="en-US" sz="3200" b="1" dirty="0">
              <a:solidFill>
                <a:srgbClr val="FF6600"/>
              </a:solidFill>
              <a:latin typeface="Verdana"/>
              <a:cs typeface="Verdan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025156"/>
            <a:ext cx="2057400" cy="156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2743200" cy="685800"/>
          </a:xfrm>
        </p:spPr>
        <p:txBody>
          <a:bodyPr bIns="91440" anchor="b" anchorCtr="0">
            <a:normAutofit fontScale="90000"/>
          </a:bodyPr>
          <a:lstStyle/>
          <a:p>
            <a:r>
              <a:rPr lang="el-GR" sz="3200" b="1" dirty="0" smtClean="0">
                <a:solidFill>
                  <a:srgbClr val="FF6600"/>
                </a:solidFill>
                <a:latin typeface="Verdana"/>
                <a:cs typeface="Verdana"/>
              </a:rPr>
              <a:t>Σε εξέλιξη</a:t>
            </a:r>
            <a:r>
              <a:rPr lang="el-GR" sz="3200" b="1" dirty="0">
                <a:solidFill>
                  <a:srgbClr val="FF6600"/>
                </a:solidFill>
                <a:latin typeface="Verdana"/>
                <a:cs typeface="Verdana"/>
              </a:rPr>
              <a:t>…</a:t>
            </a:r>
            <a:endParaRPr lang="en-US" sz="3200" b="1" dirty="0">
              <a:solidFill>
                <a:srgbClr val="FF660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229600" cy="4114800"/>
          </a:xfrm>
        </p:spPr>
        <p:txBody>
          <a:bodyPr>
            <a:normAutofit lnSpcReduction="10000"/>
          </a:bodyPr>
          <a:lstStyle/>
          <a:p>
            <a:pPr>
              <a:buClr>
                <a:srgbClr val="FF6600"/>
              </a:buClr>
            </a:pPr>
            <a:r>
              <a:rPr lang="el-GR" sz="2400" dirty="0">
                <a:solidFill>
                  <a:srgbClr val="595959"/>
                </a:solidFill>
                <a:latin typeface="Verdana"/>
                <a:cs typeface="Verdana"/>
              </a:rPr>
              <a:t>Δημιουργία αφίσας της ενημερωτικής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εκστρατείας</a:t>
            </a:r>
            <a:endParaRPr lang="el-G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>
              <a:buClr>
                <a:srgbClr val="FF6600"/>
              </a:buClr>
            </a:pP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Παράλληλες 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εκδηλώσεις με άλλους οργανισμούς</a:t>
            </a:r>
          </a:p>
          <a:p>
            <a:pPr>
              <a:buClr>
                <a:srgbClr val="FF6600"/>
              </a:buClr>
            </a:pP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Ενσωμάτωση της τηλεφωνικής γραμμής ψυχολογικής υποστήριξης (ΕΛΕΑΝΑ)</a:t>
            </a:r>
          </a:p>
          <a:p>
            <a:pPr>
              <a:buClr>
                <a:srgbClr val="FF6600"/>
              </a:buClr>
            </a:pP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Εκδηλώσεις ενημέρωσης κοινού</a:t>
            </a:r>
          </a:p>
          <a:p>
            <a:pPr>
              <a:buClr>
                <a:srgbClr val="FF6600"/>
              </a:buClr>
            </a:pP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Έντυπη επικοινωνία</a:t>
            </a:r>
          </a:p>
          <a:p>
            <a:pPr>
              <a:buClr>
                <a:srgbClr val="FF6600"/>
              </a:buClr>
            </a:pPr>
            <a:r>
              <a:rPr lang="en-US" sz="2400" dirty="0" smtClean="0">
                <a:solidFill>
                  <a:srgbClr val="595959"/>
                </a:solidFill>
                <a:latin typeface="Verdana"/>
                <a:cs typeface="Verdana"/>
              </a:rPr>
              <a:t>Social Media</a:t>
            </a:r>
            <a:endParaRPr lang="el-G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>
              <a:buClr>
                <a:srgbClr val="FF6600"/>
              </a:buClr>
            </a:pPr>
            <a:r>
              <a:rPr lang="en-US" sz="2400" dirty="0" smtClean="0">
                <a:solidFill>
                  <a:srgbClr val="595959"/>
                </a:solidFill>
                <a:latin typeface="Verdana"/>
                <a:cs typeface="Verdana"/>
              </a:rPr>
              <a:t>On the road &amp; On the spot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ενέργειες</a:t>
            </a:r>
          </a:p>
          <a:p>
            <a:pPr>
              <a:buClr>
                <a:srgbClr val="FF6600"/>
              </a:buClr>
            </a:pP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Εκπόνηση </a:t>
            </a:r>
            <a:r>
              <a:rPr lang="en-US" sz="2400" dirty="0" smtClean="0">
                <a:solidFill>
                  <a:srgbClr val="595959"/>
                </a:solidFill>
                <a:latin typeface="Verdana"/>
                <a:cs typeface="Verdana"/>
              </a:rPr>
              <a:t>online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 ερευνών</a:t>
            </a:r>
          </a:p>
          <a:p>
            <a:pPr>
              <a:buClr>
                <a:srgbClr val="FF6600"/>
              </a:buClr>
            </a:pPr>
            <a:r>
              <a:rPr lang="en-US" sz="2400" dirty="0" smtClean="0">
                <a:solidFill>
                  <a:srgbClr val="595959"/>
                </a:solidFill>
                <a:latin typeface="Verdana"/>
                <a:cs typeface="Verdana"/>
              </a:rPr>
              <a:t>Media Plan</a:t>
            </a:r>
            <a:endParaRPr lang="en-US" sz="24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pic>
        <p:nvPicPr>
          <p:cNvPr id="4" name="Picture 3" descr="imagesX7ZXT4D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5181600"/>
            <a:ext cx="1752600" cy="132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884238"/>
          </a:xfrm>
        </p:spPr>
        <p:txBody>
          <a:bodyPr bIns="91440" anchor="b" anchorCtr="0">
            <a:normAutofit/>
          </a:bodyPr>
          <a:lstStyle/>
          <a:p>
            <a:r>
              <a:rPr lang="el-GR" sz="3200" b="1" dirty="0">
                <a:solidFill>
                  <a:srgbClr val="FF6600"/>
                </a:solidFill>
                <a:latin typeface="Verdana"/>
                <a:cs typeface="Verdana"/>
              </a:rPr>
              <a:t>Πλάνο ενεργειών </a:t>
            </a:r>
            <a:r>
              <a:rPr lang="el-GR" sz="4400" b="1" dirty="0">
                <a:solidFill>
                  <a:srgbClr val="FF6600"/>
                </a:solidFill>
                <a:latin typeface="Verdana"/>
                <a:cs typeface="Verdana"/>
              </a:rPr>
              <a:t>201</a:t>
            </a:r>
            <a:r>
              <a:rPr lang="en-US" sz="4400" b="1" dirty="0">
                <a:solidFill>
                  <a:srgbClr val="FF6600"/>
                </a:solidFill>
                <a:latin typeface="Verdana"/>
                <a:cs typeface="Verdana"/>
              </a:rPr>
              <a:t>5</a:t>
            </a:r>
            <a:r>
              <a:rPr lang="el-GR" sz="3200" b="1" dirty="0">
                <a:solidFill>
                  <a:srgbClr val="FF6600"/>
                </a:solidFill>
                <a:latin typeface="Verdana"/>
                <a:cs typeface="Verdana"/>
              </a:rPr>
              <a:t>…</a:t>
            </a:r>
            <a:endParaRPr lang="en-US" sz="3200" b="1" dirty="0">
              <a:solidFill>
                <a:srgbClr val="FF6600"/>
              </a:solidFill>
              <a:latin typeface="Verdana"/>
              <a:cs typeface="Verdan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2848" y="5791200"/>
            <a:ext cx="1049151" cy="79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228600" y="3505200"/>
            <a:ext cx="8686800" cy="366712"/>
            <a:chOff x="609600" y="3581400"/>
            <a:chExt cx="7947025" cy="3667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09600" y="3581400"/>
              <a:ext cx="7947025" cy="366712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>
                <a:latin typeface="Verdana"/>
                <a:cs typeface="Verdana"/>
              </a:endParaRP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609601" y="3657600"/>
              <a:ext cx="557685" cy="24288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8288" rIns="18288" anchor="ctr"/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000">
                  <a:solidFill>
                    <a:srgbClr val="000000"/>
                  </a:solidFill>
                  <a:latin typeface="Verdana"/>
                  <a:cs typeface="Verdana"/>
                </a:defRPr>
              </a:lvl1pPr>
            </a:lstStyle>
            <a:p>
              <a:r>
                <a:rPr lang="el-GR" dirty="0"/>
                <a:t>Ιαν</a:t>
              </a:r>
              <a:endParaRPr lang="en-US" dirty="0"/>
            </a:p>
          </p:txBody>
        </p:sp>
      </p:grpSp>
      <p:sp>
        <p:nvSpPr>
          <p:cNvPr id="14" name="Line 40"/>
          <p:cNvSpPr>
            <a:spLocks noChangeShapeType="1"/>
          </p:cNvSpPr>
          <p:nvPr/>
        </p:nvSpPr>
        <p:spPr bwMode="auto">
          <a:xfrm>
            <a:off x="990600" y="2781300"/>
            <a:ext cx="0" cy="6096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56"/>
          <p:cNvSpPr>
            <a:spLocks noChangeArrowheads="1"/>
          </p:cNvSpPr>
          <p:nvPr/>
        </p:nvSpPr>
        <p:spPr bwMode="auto">
          <a:xfrm>
            <a:off x="304800" y="2303238"/>
            <a:ext cx="19050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2060"/>
                </a:solidFill>
                <a:latin typeface="Verdana"/>
                <a:cs typeface="Verdana"/>
              </a:rPr>
              <a:t>Ενημέρωση φαρμακευτικών εταιριών</a:t>
            </a:r>
            <a:endParaRPr lang="en-US" sz="1050" b="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2824348" y="2845693"/>
            <a:ext cx="0" cy="507107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56"/>
          <p:cNvSpPr>
            <a:spLocks noChangeArrowheads="1"/>
          </p:cNvSpPr>
          <p:nvPr/>
        </p:nvSpPr>
        <p:spPr bwMode="auto">
          <a:xfrm>
            <a:off x="2189513" y="2373431"/>
            <a:ext cx="13716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050" dirty="0">
                <a:solidFill>
                  <a:srgbClr val="002060"/>
                </a:solidFill>
                <a:latin typeface="Verdana"/>
                <a:cs typeface="Verdana"/>
              </a:rPr>
              <a:t>Συνέντευξη τύπου</a:t>
            </a:r>
            <a:endParaRPr lang="en-US" sz="10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 flipV="1">
            <a:off x="6553200" y="3962400"/>
            <a:ext cx="0" cy="3810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 flipV="1">
            <a:off x="7010400" y="3924300"/>
            <a:ext cx="0" cy="927058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6172200" y="4885706"/>
            <a:ext cx="1676400" cy="577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050" dirty="0">
                <a:solidFill>
                  <a:srgbClr val="002060"/>
                </a:solidFill>
                <a:latin typeface="Verdana"/>
                <a:cs typeface="Verdana"/>
              </a:rPr>
              <a:t>Κεντρική εκδήλωση κοινού </a:t>
            </a:r>
            <a:r>
              <a:rPr lang="el-GR" sz="1050" dirty="0" smtClean="0">
                <a:solidFill>
                  <a:srgbClr val="002060"/>
                </a:solidFill>
                <a:latin typeface="Verdana"/>
                <a:cs typeface="Verdana"/>
              </a:rPr>
              <a:t>στο Μέγαρο Μουσικής στην Αθήνα</a:t>
            </a:r>
            <a:endParaRPr lang="en-US" sz="10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 flipV="1">
            <a:off x="3352800" y="3962400"/>
            <a:ext cx="0" cy="9144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2607129" y="4966497"/>
            <a:ext cx="16002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050" dirty="0">
                <a:solidFill>
                  <a:srgbClr val="002060"/>
                </a:solidFill>
                <a:latin typeface="Verdana"/>
                <a:cs typeface="Verdana"/>
              </a:rPr>
              <a:t>Εκδήλωση κοινού </a:t>
            </a:r>
            <a:r>
              <a:rPr lang="el-GR" sz="1050" dirty="0" smtClean="0">
                <a:solidFill>
                  <a:srgbClr val="002060"/>
                </a:solidFill>
                <a:latin typeface="Verdana"/>
                <a:cs typeface="Verdana"/>
              </a:rPr>
              <a:t>στη Βέροια</a:t>
            </a:r>
            <a:endParaRPr lang="en-US" sz="10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 flipV="1">
            <a:off x="4241965" y="3886200"/>
            <a:ext cx="0" cy="6858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56"/>
          <p:cNvSpPr>
            <a:spLocks noChangeArrowheads="1"/>
          </p:cNvSpPr>
          <p:nvPr/>
        </p:nvSpPr>
        <p:spPr bwMode="auto">
          <a:xfrm>
            <a:off x="3657600" y="4622884"/>
            <a:ext cx="1371600" cy="253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050" dirty="0" err="1">
                <a:solidFill>
                  <a:srgbClr val="002060"/>
                </a:solidFill>
                <a:latin typeface="Verdana"/>
                <a:cs typeface="Verdana"/>
              </a:rPr>
              <a:t>Εντυποδιανομή</a:t>
            </a:r>
            <a:endParaRPr lang="en-US" sz="10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28" name="Rectangle 56"/>
          <p:cNvSpPr>
            <a:spLocks noChangeArrowheads="1"/>
          </p:cNvSpPr>
          <p:nvPr/>
        </p:nvSpPr>
        <p:spPr bwMode="auto">
          <a:xfrm>
            <a:off x="5766460" y="4328061"/>
            <a:ext cx="1219200" cy="253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050" dirty="0" err="1">
                <a:solidFill>
                  <a:srgbClr val="002060"/>
                </a:solidFill>
                <a:latin typeface="Verdana"/>
                <a:cs typeface="Verdana"/>
              </a:rPr>
              <a:t>Εντυποδιανομή</a:t>
            </a:r>
            <a:endParaRPr lang="en-US" sz="10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7162800" y="1981200"/>
            <a:ext cx="0" cy="13716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Rectangle 56"/>
          <p:cNvSpPr>
            <a:spLocks noChangeArrowheads="1"/>
          </p:cNvSpPr>
          <p:nvPr/>
        </p:nvSpPr>
        <p:spPr bwMode="auto">
          <a:xfrm>
            <a:off x="5867400" y="1371600"/>
            <a:ext cx="2514600" cy="577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2060"/>
                </a:solidFill>
                <a:latin typeface="Verdana"/>
                <a:cs typeface="Verdana"/>
              </a:rPr>
              <a:t>Media Plan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  <a:latin typeface="Verdana"/>
                <a:cs typeface="Verdana"/>
              </a:rPr>
              <a:t>(</a:t>
            </a:r>
            <a:r>
              <a:rPr lang="el-GR" sz="1050" dirty="0" smtClean="0">
                <a:solidFill>
                  <a:srgbClr val="002060"/>
                </a:solidFill>
                <a:latin typeface="Verdana"/>
                <a:cs typeface="Verdana"/>
              </a:rPr>
              <a:t>Ραδιόφωνο</a:t>
            </a:r>
            <a:r>
              <a:rPr lang="en-US" sz="1050" dirty="0" smtClean="0">
                <a:solidFill>
                  <a:srgbClr val="002060"/>
                </a:solidFill>
                <a:latin typeface="Verdana"/>
                <a:cs typeface="Verdana"/>
              </a:rPr>
              <a:t>,</a:t>
            </a:r>
            <a:r>
              <a:rPr lang="el-GR" sz="1050" dirty="0" smtClean="0">
                <a:solidFill>
                  <a:srgbClr val="002060"/>
                </a:solidFill>
                <a:latin typeface="Verdana"/>
                <a:cs typeface="Verdana"/>
              </a:rPr>
              <a:t> Τοπικά κανάλια</a:t>
            </a:r>
            <a:r>
              <a:rPr lang="en-US" sz="1050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l-GR" sz="1050" dirty="0" smtClean="0">
                <a:solidFill>
                  <a:srgbClr val="002060"/>
                </a:solidFill>
                <a:latin typeface="Verdana"/>
                <a:cs typeface="Verdana"/>
              </a:rPr>
              <a:t>Τ</a:t>
            </a:r>
            <a:r>
              <a:rPr lang="en-US" sz="1050" dirty="0">
                <a:solidFill>
                  <a:srgbClr val="002060"/>
                </a:solidFill>
                <a:latin typeface="Verdana"/>
                <a:cs typeface="Verdana"/>
              </a:rPr>
              <a:t>V</a:t>
            </a:r>
            <a:r>
              <a:rPr lang="el-GR" sz="1050" dirty="0" smtClean="0">
                <a:solidFill>
                  <a:srgbClr val="002060"/>
                </a:solidFill>
                <a:latin typeface="Verdana"/>
                <a:cs typeface="Verdana"/>
              </a:rPr>
              <a:t>, Τύπος)</a:t>
            </a:r>
            <a:endParaRPr lang="en-US" sz="10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 flipV="1">
            <a:off x="8381999" y="3947061"/>
            <a:ext cx="0" cy="3810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Rectangle 56"/>
          <p:cNvSpPr>
            <a:spLocks noChangeArrowheads="1"/>
          </p:cNvSpPr>
          <p:nvPr/>
        </p:nvSpPr>
        <p:spPr bwMode="auto">
          <a:xfrm>
            <a:off x="7606145" y="4384860"/>
            <a:ext cx="1524000" cy="577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2060"/>
                </a:solidFill>
                <a:latin typeface="Verdana"/>
                <a:cs typeface="Verdana"/>
              </a:rPr>
              <a:t>Εκδήλωση κοινού σε πόλη της Ν. </a:t>
            </a:r>
            <a:r>
              <a:rPr lang="el-GR" sz="1050" dirty="0">
                <a:solidFill>
                  <a:srgbClr val="002060"/>
                </a:solidFill>
                <a:latin typeface="Verdana"/>
                <a:cs typeface="Verdana"/>
              </a:rPr>
              <a:t>Ελλάδας</a:t>
            </a:r>
            <a:endParaRPr lang="en-US" sz="10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838200" y="3581400"/>
            <a:ext cx="685800" cy="2428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1000" dirty="0" smtClean="0">
                <a:solidFill>
                  <a:srgbClr val="000000"/>
                </a:solidFill>
                <a:latin typeface="Verdana"/>
                <a:cs typeface="Verdana"/>
              </a:rPr>
              <a:t>Φεβ</a:t>
            </a:r>
            <a:endParaRPr lang="en-US" sz="1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600200" y="3581400"/>
            <a:ext cx="609600" cy="2428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1000" dirty="0" smtClean="0">
                <a:solidFill>
                  <a:srgbClr val="000000"/>
                </a:solidFill>
                <a:latin typeface="Verdana"/>
                <a:cs typeface="Verdana"/>
              </a:rPr>
              <a:t>Μαρ</a:t>
            </a:r>
            <a:endParaRPr lang="en-US" sz="1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2286000" y="3581400"/>
            <a:ext cx="685800" cy="2428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Απρ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3048000" y="3581400"/>
            <a:ext cx="533400" cy="2428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1000" dirty="0" err="1" smtClean="0">
                <a:solidFill>
                  <a:srgbClr val="000000"/>
                </a:solidFill>
                <a:latin typeface="Verdana"/>
                <a:cs typeface="Verdana"/>
              </a:rPr>
              <a:t>Μαι</a:t>
            </a:r>
            <a:endParaRPr lang="en-US" sz="1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3733800" y="3581400"/>
            <a:ext cx="609600" cy="2428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1000" dirty="0" err="1" smtClean="0">
                <a:solidFill>
                  <a:srgbClr val="000000"/>
                </a:solidFill>
                <a:latin typeface="Verdana"/>
                <a:cs typeface="Verdana"/>
              </a:rPr>
              <a:t>Ιου</a:t>
            </a:r>
            <a:endParaRPr lang="en-US" sz="1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4572000" y="3581400"/>
            <a:ext cx="685800" cy="2428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1000" dirty="0" smtClean="0">
                <a:solidFill>
                  <a:srgbClr val="000000"/>
                </a:solidFill>
                <a:latin typeface="Verdana"/>
                <a:cs typeface="Verdana"/>
              </a:rPr>
              <a:t>Ιουλ</a:t>
            </a:r>
            <a:endParaRPr lang="en-US" sz="1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5334000" y="3581400"/>
            <a:ext cx="609600" cy="2428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1000" dirty="0" smtClean="0">
                <a:solidFill>
                  <a:srgbClr val="000000"/>
                </a:solidFill>
                <a:latin typeface="Verdana"/>
                <a:cs typeface="Verdana"/>
              </a:rPr>
              <a:t>Αυγ</a:t>
            </a:r>
            <a:endParaRPr lang="en-US" sz="1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6019800" y="3581400"/>
            <a:ext cx="685800" cy="2428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1000" dirty="0" smtClean="0">
                <a:solidFill>
                  <a:srgbClr val="000000"/>
                </a:solidFill>
                <a:latin typeface="Verdana"/>
                <a:cs typeface="Verdana"/>
              </a:rPr>
              <a:t>Σεπ</a:t>
            </a:r>
            <a:endParaRPr lang="en-US" sz="1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6705600" y="3581400"/>
            <a:ext cx="609600" cy="2428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1000" dirty="0" smtClean="0">
                <a:solidFill>
                  <a:srgbClr val="000000"/>
                </a:solidFill>
                <a:latin typeface="Verdana"/>
                <a:cs typeface="Verdana"/>
              </a:rPr>
              <a:t>Οκτ</a:t>
            </a:r>
            <a:endParaRPr lang="en-US" sz="1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7467600" y="3581400"/>
            <a:ext cx="609600" cy="2428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1000" dirty="0" smtClean="0">
                <a:solidFill>
                  <a:srgbClr val="000000"/>
                </a:solidFill>
                <a:latin typeface="Verdana"/>
                <a:cs typeface="Verdana"/>
              </a:rPr>
              <a:t>Νοε</a:t>
            </a:r>
            <a:endParaRPr lang="en-US" sz="1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8077200" y="3581400"/>
            <a:ext cx="609600" cy="2428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288" rIns="18288"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1000" dirty="0" smtClean="0">
                <a:solidFill>
                  <a:srgbClr val="000000"/>
                </a:solidFill>
                <a:latin typeface="Verdana"/>
                <a:cs typeface="Verdana"/>
              </a:rPr>
              <a:t>Δεκ</a:t>
            </a:r>
            <a:endParaRPr lang="en-US" sz="1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4" name="Rectangle 56"/>
          <p:cNvSpPr>
            <a:spLocks noChangeArrowheads="1"/>
          </p:cNvSpPr>
          <p:nvPr/>
        </p:nvSpPr>
        <p:spPr bwMode="auto">
          <a:xfrm>
            <a:off x="6096000" y="2242319"/>
            <a:ext cx="1066800" cy="577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2060"/>
                </a:solidFill>
                <a:latin typeface="Verdana"/>
                <a:cs typeface="Verdana"/>
              </a:rPr>
              <a:t>Διαφήμιση στα Μέσα Μεταφοράς</a:t>
            </a:r>
            <a:endParaRPr lang="en-US" sz="10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>
            <a:off x="6629400" y="2819400"/>
            <a:ext cx="0" cy="5334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7772400" y="3124200"/>
            <a:ext cx="0" cy="2286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7162800" y="2870284"/>
            <a:ext cx="1219200" cy="253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050" dirty="0">
                <a:solidFill>
                  <a:srgbClr val="002060"/>
                </a:solidFill>
                <a:latin typeface="Verdana"/>
                <a:cs typeface="Verdana"/>
              </a:rPr>
              <a:t>Έρευνα αγοράς</a:t>
            </a:r>
            <a:endParaRPr lang="en-US" sz="10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48" name="Line 40"/>
          <p:cNvSpPr>
            <a:spLocks noChangeShapeType="1"/>
          </p:cNvSpPr>
          <p:nvPr/>
        </p:nvSpPr>
        <p:spPr bwMode="auto">
          <a:xfrm>
            <a:off x="5031179" y="2839399"/>
            <a:ext cx="0" cy="5334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Rectangle 56"/>
          <p:cNvSpPr>
            <a:spLocks noChangeArrowheads="1"/>
          </p:cNvSpPr>
          <p:nvPr/>
        </p:nvSpPr>
        <p:spPr bwMode="auto">
          <a:xfrm>
            <a:off x="4495800" y="2141655"/>
            <a:ext cx="1066800" cy="577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2060"/>
                </a:solidFill>
                <a:latin typeface="Verdana"/>
                <a:cs typeface="Verdana"/>
              </a:rPr>
              <a:t>Παρεμβάσεις στα </a:t>
            </a:r>
            <a:r>
              <a:rPr lang="en-US" sz="1050" dirty="0" smtClean="0">
                <a:solidFill>
                  <a:srgbClr val="002060"/>
                </a:solidFill>
                <a:latin typeface="Verdana"/>
                <a:cs typeface="Verdana"/>
              </a:rPr>
              <a:t>Social Media</a:t>
            </a:r>
            <a:endParaRPr lang="en-US" sz="10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 flipV="1">
            <a:off x="2208810" y="3921331"/>
            <a:ext cx="0" cy="6858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Rectangle 56"/>
          <p:cNvSpPr>
            <a:spLocks noChangeArrowheads="1"/>
          </p:cNvSpPr>
          <p:nvPr/>
        </p:nvSpPr>
        <p:spPr bwMode="auto">
          <a:xfrm>
            <a:off x="1321625" y="4691075"/>
            <a:ext cx="1600200" cy="577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2060"/>
                </a:solidFill>
                <a:latin typeface="Verdana"/>
                <a:cs typeface="Verdana"/>
              </a:rPr>
              <a:t>Επιτροπή υποστήριξης </a:t>
            </a:r>
            <a:r>
              <a:rPr lang="en-US" sz="1050" dirty="0" err="1" smtClean="0">
                <a:solidFill>
                  <a:srgbClr val="002060"/>
                </a:solidFill>
                <a:latin typeface="Verdana"/>
                <a:cs typeface="Verdana"/>
              </a:rPr>
              <a:t>tosamsoumilaei</a:t>
            </a:r>
            <a:endParaRPr lang="en-US" sz="10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>
            <a:off x="2438400" y="3030187"/>
            <a:ext cx="0" cy="3810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Rectangle 56"/>
          <p:cNvSpPr>
            <a:spLocks noChangeArrowheads="1"/>
          </p:cNvSpPr>
          <p:nvPr/>
        </p:nvSpPr>
        <p:spPr bwMode="auto">
          <a:xfrm>
            <a:off x="1752600" y="2753579"/>
            <a:ext cx="1371600" cy="253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2060"/>
                </a:solidFill>
                <a:latin typeface="Verdana"/>
                <a:cs typeface="Verdana"/>
              </a:rPr>
              <a:t>Αφίσα</a:t>
            </a:r>
            <a:endParaRPr lang="en-US" sz="10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731838"/>
          </a:xfrm>
        </p:spPr>
        <p:txBody>
          <a:bodyPr bIns="91440" anchor="b" anchorCtr="0">
            <a:normAutofit/>
          </a:bodyPr>
          <a:lstStyle/>
          <a:p>
            <a:r>
              <a:rPr lang="el-GR" sz="3200" b="1" dirty="0">
                <a:solidFill>
                  <a:srgbClr val="FF6600"/>
                </a:solidFill>
                <a:latin typeface="Verdana"/>
                <a:cs typeface="Verdana"/>
              </a:rPr>
              <a:t>Συνέντευξη τύπου…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09800"/>
          </a:xfrm>
        </p:spPr>
        <p:txBody>
          <a:bodyPr>
            <a:normAutofit/>
          </a:bodyPr>
          <a:lstStyle/>
          <a:p>
            <a:pPr>
              <a:buClr>
                <a:srgbClr val="FF6600"/>
              </a:buClr>
            </a:pP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Παρουσίαση των αποτελεσμάτων της πανελλαδικής έρευνας της </a:t>
            </a:r>
            <a:r>
              <a:rPr lang="en-US" sz="2400" dirty="0" smtClean="0">
                <a:solidFill>
                  <a:srgbClr val="595959"/>
                </a:solidFill>
                <a:latin typeface="Verdana"/>
                <a:cs typeface="Verdana"/>
              </a:rPr>
              <a:t>GPO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για τις ρευματικές παθήσεις</a:t>
            </a:r>
          </a:p>
          <a:p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Παρουσίαση του εθνικού 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Σχεδίου </a:t>
            </a:r>
            <a:r>
              <a:rPr lang="el-GR" sz="2400" dirty="0">
                <a:solidFill>
                  <a:srgbClr val="595959"/>
                </a:solidFill>
                <a:latin typeface="Verdana"/>
                <a:cs typeface="Verdana"/>
              </a:rPr>
              <a:t>Δ</a:t>
            </a:r>
            <a:r>
              <a:rPr lang="el-GR" sz="2400" dirty="0" smtClean="0">
                <a:solidFill>
                  <a:srgbClr val="595959"/>
                </a:solidFill>
                <a:latin typeface="Verdana"/>
                <a:cs typeface="Verdana"/>
              </a:rPr>
              <a:t>ράσης για τις Ρευματικές Παθήσεις</a:t>
            </a:r>
            <a:endParaRPr lang="el-GR" sz="24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3994484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0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884238"/>
          </a:xfrm>
        </p:spPr>
        <p:txBody>
          <a:bodyPr bIns="91440" anchor="b" anchorCtr="0">
            <a:normAutofit/>
          </a:bodyPr>
          <a:lstStyle/>
          <a:p>
            <a:r>
              <a:rPr lang="el-GR" sz="3200" b="1" dirty="0">
                <a:solidFill>
                  <a:srgbClr val="FF6600"/>
                </a:solidFill>
                <a:latin typeface="Verdana"/>
                <a:cs typeface="Verdana"/>
              </a:rPr>
              <a:t>Κεντρική εκδήλωση κοινού…</a:t>
            </a:r>
            <a:endParaRPr lang="en-US" sz="3200" b="1" dirty="0">
              <a:solidFill>
                <a:srgbClr val="FF660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92382"/>
            <a:ext cx="8458200" cy="3636818"/>
          </a:xfrm>
        </p:spPr>
        <p:txBody>
          <a:bodyPr>
            <a:noAutofit/>
          </a:bodyPr>
          <a:lstStyle/>
          <a:p>
            <a:pPr>
              <a:buClr>
                <a:srgbClr val="FF6600"/>
              </a:buClr>
            </a:pPr>
            <a:r>
              <a:rPr lang="el-GR" sz="2400" b="1" dirty="0" smtClean="0">
                <a:solidFill>
                  <a:srgbClr val="595959"/>
                </a:solidFill>
                <a:latin typeface="Verdana"/>
                <a:cs typeface="Verdana"/>
              </a:rPr>
              <a:t>Κεντρική εκδήλωση την παγκόσμια ημέρα </a:t>
            </a:r>
            <a:r>
              <a:rPr lang="el-GR" sz="2400" b="1" dirty="0" smtClean="0">
                <a:solidFill>
                  <a:srgbClr val="595959"/>
                </a:solidFill>
                <a:latin typeface="Verdana"/>
                <a:cs typeface="Verdana"/>
              </a:rPr>
              <a:t>αρθρίτιδας (Δευτέρα 12 Οκτωβρίου)</a:t>
            </a:r>
            <a:endParaRPr lang="el-GR" sz="2400" b="1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Χώρος</a:t>
            </a:r>
            <a:r>
              <a:rPr lang="en-US" sz="2200" dirty="0" smtClean="0">
                <a:solidFill>
                  <a:srgbClr val="595959"/>
                </a:solidFill>
                <a:latin typeface="Verdana"/>
                <a:cs typeface="Verdana"/>
              </a:rPr>
              <a:t>: </a:t>
            </a: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Μέγαρο Μουσικής </a:t>
            </a: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Αθηνών</a:t>
            </a:r>
            <a:endParaRPr lang="en-US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lvl="1">
              <a:buClr>
                <a:srgbClr val="FF6600"/>
              </a:buClr>
            </a:pPr>
            <a:r>
              <a:rPr lang="el-GR" sz="2200" dirty="0" err="1" smtClean="0">
                <a:solidFill>
                  <a:srgbClr val="595959"/>
                </a:solidFill>
                <a:latin typeface="Verdana"/>
                <a:cs typeface="Verdana"/>
              </a:rPr>
              <a:t>Συνδιοργάνωση</a:t>
            </a: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 με τις Ενώσεις Ασθενών</a:t>
            </a:r>
            <a:endParaRPr lang="el-GR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Συμμετοχή θεσμικών </a:t>
            </a: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φορέων, δημοσιογράφων </a:t>
            </a: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και ΜΜΕ</a:t>
            </a:r>
          </a:p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Ανοιχτή </a:t>
            </a: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εκδήλωση προς το κοινό με θέμα τις ρευματικές παθήσεις και τον ρόλο του ρευματολόγου</a:t>
            </a:r>
            <a:endParaRPr lang="en-US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marL="320040" lvl="1" indent="0">
              <a:buClr>
                <a:srgbClr val="FF6600"/>
              </a:buClr>
              <a:buNone/>
            </a:pPr>
            <a:r>
              <a:rPr lang="el-GR" dirty="0">
                <a:solidFill>
                  <a:srgbClr val="595959"/>
                </a:solidFill>
                <a:latin typeface="Verdana"/>
                <a:cs typeface="Verdana"/>
              </a:rPr>
              <a:t>	</a:t>
            </a:r>
            <a:endParaRPr lang="en-US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2962275" cy="15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81000"/>
            <a:ext cx="7772400" cy="88423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6600"/>
                </a:solidFill>
                <a:latin typeface="Verdana"/>
                <a:cs typeface="Verdana"/>
              </a:rPr>
              <a:t>E</a:t>
            </a:r>
            <a:r>
              <a:rPr lang="el-GR" sz="3200" b="1" dirty="0" err="1" smtClean="0">
                <a:solidFill>
                  <a:srgbClr val="FF6600"/>
                </a:solidFill>
                <a:latin typeface="Verdana"/>
                <a:cs typeface="Verdana"/>
              </a:rPr>
              <a:t>κδηλώσεις</a:t>
            </a:r>
            <a:r>
              <a:rPr lang="el-GR" sz="3200" b="1" dirty="0" smtClean="0">
                <a:solidFill>
                  <a:srgbClr val="FF6600"/>
                </a:solidFill>
                <a:latin typeface="Verdana"/>
                <a:cs typeface="Verdana"/>
              </a:rPr>
              <a:t> κοινού στην επαρχία</a:t>
            </a:r>
            <a:endParaRPr lang="en-US" sz="3200" b="1" dirty="0">
              <a:solidFill>
                <a:srgbClr val="FF660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600200"/>
            <a:ext cx="8458200" cy="363681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Εκδήλωση στη Βέροια</a:t>
            </a:r>
            <a:r>
              <a:rPr lang="en-US" sz="2200" dirty="0" smtClean="0">
                <a:solidFill>
                  <a:srgbClr val="595959"/>
                </a:solidFill>
                <a:latin typeface="Verdana"/>
                <a:cs typeface="Verdana"/>
              </a:rPr>
              <a:t>: </a:t>
            </a:r>
            <a:r>
              <a:rPr lang="el-GR" sz="2200" dirty="0" err="1" smtClean="0">
                <a:solidFill>
                  <a:srgbClr val="595959"/>
                </a:solidFill>
                <a:latin typeface="Verdana"/>
                <a:cs typeface="Verdana"/>
              </a:rPr>
              <a:t>Μάϊος</a:t>
            </a: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 2015 (Επιτροπή Β. Ελλάδος ΕΡΕ-ΕΠΕΡΕ)</a:t>
            </a:r>
          </a:p>
          <a:p>
            <a:pPr marL="320040" lvl="1" indent="0">
              <a:buClr>
                <a:srgbClr val="FF6600"/>
              </a:buClr>
              <a:buNone/>
            </a:pPr>
            <a:endParaRPr lang="en-US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Εκδήλωση σε πόλη της Ν. Ελλάδας: Δεκέμβριος 2015</a:t>
            </a:r>
            <a:endParaRPr lang="en-US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marL="320040" lvl="1" indent="0">
              <a:buClr>
                <a:srgbClr val="FF6600"/>
              </a:buClr>
              <a:buFont typeface="Wingdings 2"/>
              <a:buNone/>
            </a:pPr>
            <a:r>
              <a:rPr lang="el-GR" dirty="0" smtClean="0">
                <a:solidFill>
                  <a:srgbClr val="595959"/>
                </a:solidFill>
                <a:latin typeface="Verdana"/>
                <a:cs typeface="Verdana"/>
              </a:rPr>
              <a:t>	</a:t>
            </a:r>
            <a:endParaRPr lang="en-US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612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884238"/>
          </a:xfrm>
        </p:spPr>
        <p:txBody>
          <a:bodyPr bIns="91440" anchor="b" anchorCtr="0">
            <a:normAutofit/>
          </a:bodyPr>
          <a:lstStyle/>
          <a:p>
            <a:r>
              <a:rPr lang="el-GR" sz="3200" b="1" dirty="0">
                <a:solidFill>
                  <a:srgbClr val="FF6600"/>
                </a:solidFill>
                <a:latin typeface="Verdana"/>
                <a:cs typeface="Verdana"/>
              </a:rPr>
              <a:t>Έντυπη επικοινωνία…</a:t>
            </a:r>
            <a:endParaRPr lang="en-US" sz="3200" b="1" dirty="0">
              <a:solidFill>
                <a:srgbClr val="FF660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92382"/>
            <a:ext cx="7772400" cy="2956523"/>
          </a:xfrm>
        </p:spPr>
        <p:txBody>
          <a:bodyPr>
            <a:noAutofit/>
          </a:bodyPr>
          <a:lstStyle/>
          <a:p>
            <a:pPr>
              <a:buClr>
                <a:srgbClr val="FF6600"/>
              </a:buClr>
            </a:pPr>
            <a:r>
              <a:rPr lang="el-GR" sz="2400" b="1" dirty="0" smtClean="0">
                <a:solidFill>
                  <a:srgbClr val="595959"/>
                </a:solidFill>
                <a:latin typeface="Verdana"/>
                <a:cs typeface="Verdana"/>
              </a:rPr>
              <a:t>Δημιουργία εντύπου για ενημέρωση του κοινού</a:t>
            </a:r>
          </a:p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Γρήγορος συνοπτικός οδηγός</a:t>
            </a:r>
          </a:p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Συνοπτική ενημέρωση για τις ρευματικές παθήσεις</a:t>
            </a:r>
          </a:p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Συνοπτική ενημέρωση για το ρόλο του ρευματολόγου</a:t>
            </a:r>
          </a:p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Χρήσιμα </a:t>
            </a:r>
            <a:r>
              <a:rPr lang="en-US" sz="2200" b="1" dirty="0" smtClean="0">
                <a:solidFill>
                  <a:srgbClr val="595959"/>
                </a:solidFill>
                <a:latin typeface="Verdana"/>
                <a:cs typeface="Verdana"/>
              </a:rPr>
              <a:t>Links</a:t>
            </a:r>
            <a:r>
              <a:rPr lang="en-US" sz="22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επικοινωνίας</a:t>
            </a:r>
          </a:p>
          <a:p>
            <a:pPr marL="320040" lvl="1" indent="0">
              <a:buClr>
                <a:srgbClr val="FF6600"/>
              </a:buClr>
              <a:buNone/>
            </a:pPr>
            <a:r>
              <a:rPr lang="el-GR" dirty="0">
                <a:solidFill>
                  <a:srgbClr val="595959"/>
                </a:solidFill>
                <a:latin typeface="Verdana"/>
                <a:cs typeface="Verdana"/>
              </a:rPr>
              <a:t>	</a:t>
            </a:r>
            <a:endParaRPr lang="en-US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8905"/>
            <a:ext cx="253365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609975" cy="2703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4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884238"/>
          </a:xfrm>
        </p:spPr>
        <p:txBody>
          <a:bodyPr bIns="91440" anchor="b" anchorCtr="0">
            <a:norm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Verdana"/>
                <a:cs typeface="Verdana"/>
              </a:rPr>
              <a:t>Media plan</a:t>
            </a:r>
            <a:r>
              <a:rPr lang="el-GR" sz="3200" b="1" dirty="0">
                <a:solidFill>
                  <a:srgbClr val="FF6600"/>
                </a:solidFill>
                <a:latin typeface="Verdana"/>
                <a:cs typeface="Verdana"/>
              </a:rPr>
              <a:t>…</a:t>
            </a:r>
            <a:endParaRPr lang="en-US" sz="3200" b="1" dirty="0">
              <a:solidFill>
                <a:srgbClr val="FF660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92382"/>
            <a:ext cx="7772400" cy="3255817"/>
          </a:xfrm>
        </p:spPr>
        <p:txBody>
          <a:bodyPr>
            <a:noAutofit/>
          </a:bodyPr>
          <a:lstStyle/>
          <a:p>
            <a:pPr>
              <a:buClr>
                <a:srgbClr val="FF6600"/>
              </a:buClr>
            </a:pPr>
            <a:r>
              <a:rPr lang="el-GR" sz="2400" b="1" dirty="0" smtClean="0">
                <a:solidFill>
                  <a:srgbClr val="595959"/>
                </a:solidFill>
                <a:latin typeface="Verdana"/>
                <a:cs typeface="Verdana"/>
              </a:rPr>
              <a:t>Διεξαγωγή πανελλαδικού </a:t>
            </a:r>
            <a:r>
              <a:rPr lang="en-US" sz="2400" b="1" dirty="0" smtClean="0">
                <a:solidFill>
                  <a:srgbClr val="595959"/>
                </a:solidFill>
                <a:latin typeface="Verdana"/>
                <a:cs typeface="Verdana"/>
              </a:rPr>
              <a:t>media plan</a:t>
            </a:r>
            <a:endParaRPr lang="el-GR" sz="2400" b="1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Συμμετοχή με ραδιοφωνικό μήνυμα της καμπάνιας </a:t>
            </a:r>
            <a:r>
              <a:rPr lang="en-US" sz="2200" dirty="0" smtClean="0">
                <a:solidFill>
                  <a:srgbClr val="595959"/>
                </a:solidFill>
                <a:latin typeface="Verdana"/>
                <a:cs typeface="Verdana"/>
              </a:rPr>
              <a:t>“</a:t>
            </a:r>
            <a:r>
              <a:rPr lang="el-GR" sz="2200" b="1" dirty="0" smtClean="0">
                <a:solidFill>
                  <a:srgbClr val="595959"/>
                </a:solidFill>
                <a:latin typeface="Verdana"/>
                <a:cs typeface="Verdana"/>
              </a:rPr>
              <a:t>το σώμα σου μιλάει… άκουσε το!</a:t>
            </a: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»</a:t>
            </a:r>
          </a:p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Τηλεοπτική παρουσία με την διαφημιστική παραγωγή της καμπάνιας σε επιλεγμένα κανάλια περιφερειακού και τοπικού </a:t>
            </a: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χαρακτήρα</a:t>
            </a:r>
          </a:p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Καταχωρήσεις στον Τύπο</a:t>
            </a:r>
          </a:p>
          <a:p>
            <a:pPr lvl="1">
              <a:buClr>
                <a:srgbClr val="FF6600"/>
              </a:buClr>
            </a:pPr>
            <a:r>
              <a:rPr lang="el-GR" sz="2200" dirty="0" smtClean="0">
                <a:solidFill>
                  <a:srgbClr val="595959"/>
                </a:solidFill>
                <a:latin typeface="Verdana"/>
                <a:cs typeface="Verdana"/>
              </a:rPr>
              <a:t>Παρεμβάσεις στα </a:t>
            </a:r>
            <a:r>
              <a:rPr lang="en-US" sz="2200" dirty="0" smtClean="0">
                <a:solidFill>
                  <a:srgbClr val="595959"/>
                </a:solidFill>
                <a:latin typeface="Verdana"/>
                <a:cs typeface="Verdana"/>
              </a:rPr>
              <a:t>Social Media</a:t>
            </a:r>
            <a:endParaRPr lang="el-GR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marL="320040" lvl="1" indent="0">
              <a:buClr>
                <a:srgbClr val="FF6600"/>
              </a:buClr>
              <a:buNone/>
            </a:pPr>
            <a:r>
              <a:rPr lang="el-GR" dirty="0">
                <a:solidFill>
                  <a:srgbClr val="595959"/>
                </a:solidFill>
                <a:latin typeface="Verdana"/>
                <a:cs typeface="Verdana"/>
              </a:rPr>
              <a:t>	</a:t>
            </a:r>
            <a:endParaRPr lang="en-US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pic>
        <p:nvPicPr>
          <p:cNvPr id="1026" name="Picture 2" descr="Αποτέλεσμα εικόνας για media 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648200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04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367</TotalTime>
  <Words>434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Πανελλήνια ενημερωτική εκστρατεία για τις Ρευματικές Παθήσεις και το ρόλο του Ρευματολόγου</vt:lpstr>
      <vt:lpstr>Τι έγινε το 2014…</vt:lpstr>
      <vt:lpstr>Σε εξέλιξη…</vt:lpstr>
      <vt:lpstr>Πλάνο ενεργειών 2015…</vt:lpstr>
      <vt:lpstr>Συνέντευξη τύπου…</vt:lpstr>
      <vt:lpstr>Κεντρική εκδήλωση κοινού…</vt:lpstr>
      <vt:lpstr>PowerPoint Presentation</vt:lpstr>
      <vt:lpstr>Έντυπη επικοινωνία…</vt:lpstr>
      <vt:lpstr>Media plan…</vt:lpstr>
      <vt:lpstr>Διαφήμιση …</vt:lpstr>
      <vt:lpstr>Ενέργειες σε 12μηνη βάση…</vt:lpstr>
      <vt:lpstr>Ενέργειες σε αναμονή…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Χρονοδιάγραμμα ενεργειών</dc:title>
  <dc:creator>Tsamouris Alexis</dc:creator>
  <cp:lastModifiedBy>PT</cp:lastModifiedBy>
  <cp:revision>41</cp:revision>
  <dcterms:created xsi:type="dcterms:W3CDTF">2014-02-17T19:22:21Z</dcterms:created>
  <dcterms:modified xsi:type="dcterms:W3CDTF">2015-03-25T21:23:17Z</dcterms:modified>
</cp:coreProperties>
</file>